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2"/>
  </p:sldMasterIdLst>
  <p:notesMasterIdLst>
    <p:notesMasterId r:id="rId5"/>
  </p:notesMasterIdLst>
  <p:handoutMasterIdLst>
    <p:handoutMasterId r:id="rId6"/>
  </p:handoutMasterIdLst>
  <p:sldIdLst>
    <p:sldId id="262" r:id="rId3"/>
    <p:sldId id="263" r:id="rId4"/>
  </p:sldIdLst>
  <p:sldSz cx="10058400" cy="77724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ртем Конукоев" initials="АК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FFFFCC"/>
    <a:srgbClr val="2C2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9" d="100"/>
          <a:sy n="99" d="100"/>
        </p:scale>
        <p:origin x="1560" y="9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23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F96A5-B40C-4591-A94D-05A85DE82A47}" type="datetimeFigureOut">
              <a:rPr lang="ru-RU" smtClean="0"/>
              <a:pPr/>
              <a:t>30.05.2018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55127-CA2D-4BC4-8CFE-F19148CDFE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64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FC828-8F12-4CF0-9AF3-FA4FDDB6EB28}" type="datetimeFigureOut">
              <a:rPr lang="ru-RU" smtClean="0"/>
              <a:pPr/>
              <a:t>30.05.2018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241425"/>
            <a:ext cx="43338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B6C3F-CB80-4F8D-9D19-17AA7E3C7BE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46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ружна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57200" y="457199"/>
            <a:ext cx="2377440" cy="6583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777240" y="665530"/>
            <a:ext cx="1737360" cy="151741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1"/>
          </p:nvPr>
        </p:nvSpPr>
        <p:spPr>
          <a:xfrm>
            <a:off x="777240" y="2302840"/>
            <a:ext cx="1737360" cy="44179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800"/>
              </a:spcBef>
              <a:buNone/>
              <a:defRPr sz="10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00" y="7178040"/>
            <a:ext cx="237744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124700" y="7086600"/>
            <a:ext cx="246888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12"/>
          </p:nvPr>
        </p:nvSpPr>
        <p:spPr>
          <a:xfrm>
            <a:off x="7124700" y="457200"/>
            <a:ext cx="2468880" cy="176346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Рисунок 21"/>
          <p:cNvSpPr>
            <a:spLocks noGrp="1"/>
          </p:cNvSpPr>
          <p:nvPr>
            <p:ph type="pic" sz="quarter" idx="13"/>
          </p:nvPr>
        </p:nvSpPr>
        <p:spPr>
          <a:xfrm>
            <a:off x="7124700" y="2740819"/>
            <a:ext cx="2468563" cy="420862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24" name="Текст 9"/>
          <p:cNvSpPr>
            <a:spLocks noGrp="1"/>
          </p:cNvSpPr>
          <p:nvPr>
            <p:ph type="body" sz="quarter" idx="14"/>
          </p:nvPr>
        </p:nvSpPr>
        <p:spPr>
          <a:xfrm>
            <a:off x="7124700" y="2266383"/>
            <a:ext cx="2468880" cy="34600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800" b="0">
                <a:solidFill>
                  <a:schemeClr val="accent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Текст 9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640898" y="6149706"/>
            <a:ext cx="2130404" cy="198202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00000"/>
              </a:lnSpc>
              <a:spcBef>
                <a:spcPts val="1100"/>
              </a:spcBef>
              <a:buNone/>
              <a:defRPr sz="9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900" b="1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[Название компании]</a:t>
            </a:r>
          </a:p>
        </p:txBody>
      </p:sp>
      <p:sp>
        <p:nvSpPr>
          <p:cNvPr id="27" name="Текст 9"/>
          <p:cNvSpPr>
            <a:spLocks noGrp="1"/>
          </p:cNvSpPr>
          <p:nvPr>
            <p:ph type="body" sz="quarter" idx="16" hasCustomPrompt="1"/>
          </p:nvPr>
        </p:nvSpPr>
        <p:spPr>
          <a:xfrm rot="16200000">
            <a:off x="2813338" y="6149706"/>
            <a:ext cx="2130404" cy="19820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[Адрес]</a:t>
            </a:r>
          </a:p>
        </p:txBody>
      </p:sp>
      <p:sp>
        <p:nvSpPr>
          <p:cNvPr id="28" name="Текст 9"/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2985778" y="6149706"/>
            <a:ext cx="2130404" cy="198202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00000"/>
              </a:lnSpc>
              <a:spcBef>
                <a:spcPts val="1100"/>
              </a:spcBef>
              <a:buNone/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9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29" name="Текст 9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3628146" y="2873971"/>
            <a:ext cx="2577959" cy="793647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90000"/>
              </a:lnSpc>
              <a:spcBef>
                <a:spcPts val="0"/>
              </a:spcBef>
              <a:buNone/>
              <a:defRPr sz="9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9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[Имя получателя]</a:t>
            </a:r>
          </a:p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9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[Адрес]</a:t>
            </a:r>
          </a:p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9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32" name="Прямоугольник 31"/>
          <p:cNvSpPr/>
          <p:nvPr/>
        </p:nvSpPr>
        <p:spPr>
          <a:xfrm rot="16200000">
            <a:off x="3291840" y="457200"/>
            <a:ext cx="685800" cy="685800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lnSpc>
                <a:spcPct val="125000"/>
              </a:lnSpc>
              <a:buNone/>
            </a:pPr>
            <a: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МЕСТО</a:t>
            </a:r>
            <a:b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</a:br>
            <a: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ДЛЯ</a:t>
            </a:r>
            <a:b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</a:br>
            <a: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МАРКИ </a:t>
            </a:r>
          </a:p>
        </p:txBody>
      </p:sp>
      <p:sp>
        <p:nvSpPr>
          <p:cNvPr id="33" name="Инструкции"/>
          <p:cNvSpPr/>
          <p:nvPr/>
        </p:nvSpPr>
        <p:spPr>
          <a:xfrm>
            <a:off x="10287000" y="0"/>
            <a:ext cx="1676400" cy="7767851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 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Этот буклет 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предназначен для печати. </a:t>
            </a: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проверить правильность расположения, напечатайте пробный экземпляр на обычной бумаге, прежде чем печатать буклет на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 карточках.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Вам может понадобиться снять флажок в пункте "Вместить в размер листа" в диалоговом окне "Печать" (в раскрывающемся списке "Слайды размером во всю страницу").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См. инструкцию к принтеру для двусторонней печати.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изображения на этом слайде, выделите рисунок и удалите его. Затем щелкните значок "Рисунки" в заполнителе и вставьте свое изображение.</a:t>
            </a:r>
          </a:p>
        </p:txBody>
      </p:sp>
    </p:spTree>
    <p:extLst>
      <p:ext uri="{BB962C8B-B14F-4D97-AF65-F5344CB8AC3E}">
        <p14:creationId xmlns:p14="http://schemas.microsoft.com/office/powerpoint/2010/main" val="6587682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pos="288">
          <p15:clr>
            <a:srgbClr val="FBAE40"/>
          </p15:clr>
        </p15:guide>
        <p15:guide id="4" pos="6048">
          <p15:clr>
            <a:srgbClr val="FBAE40"/>
          </p15:clr>
        </p15:guide>
        <p15:guide id="5" pos="2064">
          <p15:clr>
            <a:srgbClr val="A4A3A4"/>
          </p15:clr>
        </p15:guide>
        <p15:guide id="6" pos="4200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нутрен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457198" y="3314607"/>
            <a:ext cx="2834641" cy="2376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1"/>
          </p:nvPr>
        </p:nvSpPr>
        <p:spPr>
          <a:xfrm>
            <a:off x="457199" y="3624067"/>
            <a:ext cx="2834640" cy="85572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00" y="7178040"/>
            <a:ext cx="914400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Рисунок 21"/>
          <p:cNvSpPr>
            <a:spLocks noGrp="1"/>
          </p:cNvSpPr>
          <p:nvPr>
            <p:ph type="pic" sz="quarter" idx="19"/>
          </p:nvPr>
        </p:nvSpPr>
        <p:spPr>
          <a:xfrm>
            <a:off x="457199" y="457200"/>
            <a:ext cx="3200400" cy="260604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21" name="Текст 9"/>
          <p:cNvSpPr>
            <a:spLocks noGrp="1"/>
          </p:cNvSpPr>
          <p:nvPr>
            <p:ph type="body" sz="quarter" idx="20"/>
          </p:nvPr>
        </p:nvSpPr>
        <p:spPr>
          <a:xfrm>
            <a:off x="457199" y="4549821"/>
            <a:ext cx="2834640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Текст 9"/>
          <p:cNvSpPr>
            <a:spLocks noGrp="1"/>
          </p:cNvSpPr>
          <p:nvPr>
            <p:ph type="body" sz="quarter" idx="21"/>
          </p:nvPr>
        </p:nvSpPr>
        <p:spPr>
          <a:xfrm>
            <a:off x="457199" y="4722992"/>
            <a:ext cx="2834640" cy="214391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57598" y="457199"/>
            <a:ext cx="2834643" cy="2606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Текст 9"/>
          <p:cNvSpPr>
            <a:spLocks noGrp="1"/>
          </p:cNvSpPr>
          <p:nvPr>
            <p:ph type="body" sz="quarter" idx="22"/>
          </p:nvPr>
        </p:nvSpPr>
        <p:spPr>
          <a:xfrm>
            <a:off x="3977637" y="777239"/>
            <a:ext cx="2194564" cy="1963580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14000"/>
              </a:lnSpc>
              <a:spcBef>
                <a:spcPts val="90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5" name="Текст 9"/>
          <p:cNvSpPr>
            <a:spLocks noGrp="1"/>
          </p:cNvSpPr>
          <p:nvPr>
            <p:ph type="body" sz="quarter" idx="23"/>
          </p:nvPr>
        </p:nvSpPr>
        <p:spPr>
          <a:xfrm>
            <a:off x="3665820" y="3624068"/>
            <a:ext cx="2834640" cy="142523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6" name="Текст 9"/>
          <p:cNvSpPr>
            <a:spLocks noGrp="1"/>
          </p:cNvSpPr>
          <p:nvPr>
            <p:ph type="body" sz="quarter" idx="24"/>
          </p:nvPr>
        </p:nvSpPr>
        <p:spPr>
          <a:xfrm>
            <a:off x="3665820" y="5433870"/>
            <a:ext cx="2834640" cy="143304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7" name="Текст 9"/>
          <p:cNvSpPr>
            <a:spLocks noGrp="1"/>
          </p:cNvSpPr>
          <p:nvPr>
            <p:ph type="body" sz="quarter" idx="25" hasCustomPrompt="1"/>
          </p:nvPr>
        </p:nvSpPr>
        <p:spPr>
          <a:xfrm>
            <a:off x="3665820" y="5122740"/>
            <a:ext cx="2834641" cy="2376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38" name="Текст 9"/>
          <p:cNvSpPr>
            <a:spLocks noGrp="1"/>
          </p:cNvSpPr>
          <p:nvPr>
            <p:ph type="body" sz="quarter" idx="26"/>
          </p:nvPr>
        </p:nvSpPr>
        <p:spPr>
          <a:xfrm>
            <a:off x="7028349" y="548640"/>
            <a:ext cx="2572851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9"/>
          <p:cNvSpPr>
            <a:spLocks noGrp="1"/>
          </p:cNvSpPr>
          <p:nvPr>
            <p:ph type="body" sz="quarter" idx="27"/>
          </p:nvPr>
        </p:nvSpPr>
        <p:spPr>
          <a:xfrm>
            <a:off x="7028349" y="728054"/>
            <a:ext cx="2572851" cy="110735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9"/>
          <p:cNvSpPr>
            <a:spLocks noGrp="1"/>
          </p:cNvSpPr>
          <p:nvPr>
            <p:ph type="body" sz="quarter" idx="28"/>
          </p:nvPr>
        </p:nvSpPr>
        <p:spPr>
          <a:xfrm>
            <a:off x="7028349" y="2056588"/>
            <a:ext cx="2572851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9"/>
          <p:cNvSpPr>
            <a:spLocks noGrp="1"/>
          </p:cNvSpPr>
          <p:nvPr>
            <p:ph type="body" sz="quarter" idx="29"/>
          </p:nvPr>
        </p:nvSpPr>
        <p:spPr>
          <a:xfrm>
            <a:off x="7028349" y="2236002"/>
            <a:ext cx="2572851" cy="27752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Текст 9"/>
          <p:cNvSpPr>
            <a:spLocks noGrp="1"/>
          </p:cNvSpPr>
          <p:nvPr>
            <p:ph type="body" sz="quarter" idx="30" hasCustomPrompt="1"/>
          </p:nvPr>
        </p:nvSpPr>
        <p:spPr>
          <a:xfrm>
            <a:off x="7028349" y="3387880"/>
            <a:ext cx="2572852" cy="386663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43" name="Текст 9"/>
          <p:cNvSpPr>
            <a:spLocks noGrp="1"/>
          </p:cNvSpPr>
          <p:nvPr>
            <p:ph type="body" sz="quarter" idx="31"/>
          </p:nvPr>
        </p:nvSpPr>
        <p:spPr>
          <a:xfrm>
            <a:off x="7028349" y="2613794"/>
            <a:ext cx="2572851" cy="700813"/>
          </a:xfrm>
        </p:spPr>
        <p:txBody>
          <a:bodyPr lIns="0" tIns="0" rIns="0" bIns="0" anchor="t">
            <a:noAutofit/>
          </a:bodyPr>
          <a:lstStyle>
            <a:lvl1pPr marL="137160" indent="-137160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4" name="Инструкции"/>
          <p:cNvSpPr/>
          <p:nvPr/>
        </p:nvSpPr>
        <p:spPr>
          <a:xfrm>
            <a:off x="10287000" y="0"/>
            <a:ext cx="1676400" cy="7767851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 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Этот буклет 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предназначен для печати. </a:t>
            </a: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проверить правильность расположения, напечатайте пробный экземпляр на обычной бумаге, прежде чем печатать буклет на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 карточках.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Вам может понадобиться снять флажок в пункте "Вместить в размер листа" в диалоговом окне "Печать" (в раскрывающемся списке "Слайды размером во всю страницу").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См. инструкцию к принтеру для двусторонней печати.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изображения на этом слайде, выделите рисунок и удалите его. Затем щелкните значок "Рисунки" в заполнителе и вставьте свое изображение.</a:t>
            </a:r>
          </a:p>
        </p:txBody>
      </p:sp>
      <p:sp>
        <p:nvSpPr>
          <p:cNvPr id="45" name="Текст 9"/>
          <p:cNvSpPr>
            <a:spLocks noGrp="1"/>
          </p:cNvSpPr>
          <p:nvPr>
            <p:ph type="body" sz="quarter" idx="32" hasCustomPrompt="1"/>
          </p:nvPr>
        </p:nvSpPr>
        <p:spPr>
          <a:xfrm>
            <a:off x="7028349" y="3830555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1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[Название компании]</a:t>
            </a:r>
          </a:p>
        </p:txBody>
      </p:sp>
      <p:sp>
        <p:nvSpPr>
          <p:cNvPr id="46" name="Текст 9"/>
          <p:cNvSpPr>
            <a:spLocks noGrp="1"/>
          </p:cNvSpPr>
          <p:nvPr>
            <p:ph type="body" sz="quarter" idx="33" hasCustomPrompt="1"/>
          </p:nvPr>
        </p:nvSpPr>
        <p:spPr>
          <a:xfrm>
            <a:off x="7028349" y="3975242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[Адрес]</a:t>
            </a:r>
          </a:p>
        </p:txBody>
      </p:sp>
      <p:sp>
        <p:nvSpPr>
          <p:cNvPr id="47" name="Текст 9"/>
          <p:cNvSpPr>
            <a:spLocks noGrp="1"/>
          </p:cNvSpPr>
          <p:nvPr>
            <p:ph type="body" sz="quarter" idx="34" hasCustomPrompt="1"/>
          </p:nvPr>
        </p:nvSpPr>
        <p:spPr>
          <a:xfrm>
            <a:off x="7028349" y="4110404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48" name="Текст 9"/>
          <p:cNvSpPr>
            <a:spLocks noGrp="1"/>
          </p:cNvSpPr>
          <p:nvPr>
            <p:ph type="body" sz="quarter" idx="35" hasCustomPrompt="1"/>
          </p:nvPr>
        </p:nvSpPr>
        <p:spPr>
          <a:xfrm>
            <a:off x="7028349" y="4321766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[Телефон]</a:t>
            </a:r>
          </a:p>
        </p:txBody>
      </p:sp>
      <p:sp>
        <p:nvSpPr>
          <p:cNvPr id="49" name="Текст 9"/>
          <p:cNvSpPr>
            <a:spLocks noGrp="1"/>
          </p:cNvSpPr>
          <p:nvPr>
            <p:ph type="body" sz="quarter" idx="36" hasCustomPrompt="1"/>
          </p:nvPr>
        </p:nvSpPr>
        <p:spPr>
          <a:xfrm>
            <a:off x="7028349" y="4466452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[Электронный адрес]</a:t>
            </a:r>
          </a:p>
        </p:txBody>
      </p:sp>
      <p:sp>
        <p:nvSpPr>
          <p:cNvPr id="50" name="Текст 9"/>
          <p:cNvSpPr>
            <a:spLocks noGrp="1"/>
          </p:cNvSpPr>
          <p:nvPr>
            <p:ph type="body" sz="quarter" idx="37" hasCustomPrompt="1"/>
          </p:nvPr>
        </p:nvSpPr>
        <p:spPr>
          <a:xfrm>
            <a:off x="7028349" y="4676885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 baseline="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[Веб-адрес]</a:t>
            </a:r>
          </a:p>
        </p:txBody>
      </p:sp>
    </p:spTree>
    <p:extLst>
      <p:ext uri="{BB962C8B-B14F-4D97-AF65-F5344CB8AC3E}">
        <p14:creationId xmlns:p14="http://schemas.microsoft.com/office/powerpoint/2010/main" val="2394310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0" pos="288">
          <p15:clr>
            <a:srgbClr val="FBAE40"/>
          </p15:clr>
        </p15:guide>
        <p15:guide id="3" pos="6048">
          <p15:clr>
            <a:srgbClr val="FBAE40"/>
          </p15:clr>
        </p15:guide>
        <p15:guide id="4" pos="2136">
          <p15:clr>
            <a:srgbClr val="A4A3A4"/>
          </p15:clr>
        </p15:guide>
        <p15:guide id="5" pos="4272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C7E35-61C9-471C-870E-2CE47EA24035}" type="datetimeFigureOut">
              <a:rPr lang="ru-RU" smtClean="0"/>
              <a:pPr/>
              <a:t>30.05.2018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346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3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317" y="3213515"/>
            <a:ext cx="3394131" cy="4298870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6667500" y="738612"/>
            <a:ext cx="3390900" cy="2020019"/>
          </a:xfrm>
          <a:gradFill>
            <a:gsLst>
              <a:gs pos="0">
                <a:schemeClr val="accent1">
                  <a:lumMod val="5000"/>
                  <a:lumOff val="95000"/>
                  <a:alpha val="3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softEdge rad="12700"/>
          </a:effectLst>
        </p:spPr>
        <p:txBody>
          <a:bodyPr/>
          <a:lstStyle/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000" b="1" i="0" dirty="0">
              <a:solidFill>
                <a:schemeClr val="tx1">
                  <a:lumMod val="65000"/>
                </a:schemeClr>
              </a:solidFill>
              <a:latin typeface="Verdana"/>
              <a:ea typeface="+mn-ea"/>
              <a:cs typeface="+mn-cs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00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000" b="1" i="0" dirty="0">
              <a:solidFill>
                <a:schemeClr val="tx1">
                  <a:lumMod val="65000"/>
                </a:schemeClr>
              </a:solidFill>
              <a:latin typeface="Verdana"/>
              <a:ea typeface="+mn-ea"/>
              <a:cs typeface="+mn-cs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00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200" b="1" i="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20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200" b="1" i="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1200" b="1" i="0" dirty="0">
                <a:solidFill>
                  <a:schemeClr val="tx1">
                    <a:lumMod val="65000"/>
                  </a:schemeClr>
                </a:solidFill>
                <a:latin typeface="Verdana"/>
              </a:rPr>
              <a:t>Управление </a:t>
            </a:r>
            <a:r>
              <a:rPr lang="ru-RU" sz="1200" b="1" i="0" dirty="0" err="1">
                <a:solidFill>
                  <a:schemeClr val="tx1">
                    <a:lumMod val="65000"/>
                  </a:schemeClr>
                </a:solidFill>
                <a:latin typeface="Verdana"/>
              </a:rPr>
              <a:t>Роспотребнадзора</a:t>
            </a:r>
            <a:endParaRPr lang="ru-RU" sz="1200" b="1" i="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1200" b="1" i="0" dirty="0">
                <a:solidFill>
                  <a:schemeClr val="tx1">
                    <a:lumMod val="65000"/>
                  </a:schemeClr>
                </a:solidFill>
                <a:latin typeface="Verdana"/>
              </a:rPr>
              <a:t>по Ростовской области</a:t>
            </a: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1200" dirty="0">
                <a:solidFill>
                  <a:schemeClr val="tx1">
                    <a:lumMod val="65000"/>
                  </a:schemeClr>
                </a:solidFill>
                <a:latin typeface="Verdana"/>
              </a:rPr>
              <a:t>ФБУЗ «</a:t>
            </a:r>
            <a:r>
              <a:rPr lang="ru-RU" sz="1200" dirty="0" err="1">
                <a:solidFill>
                  <a:schemeClr val="tx1">
                    <a:lumMod val="65000"/>
                  </a:schemeClr>
                </a:solidFill>
                <a:latin typeface="Verdana"/>
              </a:rPr>
              <a:t>ЦГиЭ</a:t>
            </a:r>
            <a:r>
              <a:rPr lang="ru-RU" sz="1200" dirty="0">
                <a:solidFill>
                  <a:schemeClr val="tx1">
                    <a:lumMod val="65000"/>
                  </a:schemeClr>
                </a:solidFill>
                <a:latin typeface="Verdana"/>
              </a:rPr>
              <a:t> в РО» </a:t>
            </a: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1200" b="1" i="0" dirty="0">
                <a:solidFill>
                  <a:schemeClr val="tx1">
                    <a:lumMod val="65000"/>
                  </a:schemeClr>
                </a:solidFill>
                <a:latin typeface="Verdana"/>
              </a:rPr>
              <a:t>Консультационный центр для потребителей</a:t>
            </a:r>
          </a:p>
          <a:p>
            <a:pPr marL="0" indent="0" algn="ctr" defTabSz="1005840">
              <a:lnSpc>
                <a:spcPct val="95000"/>
              </a:lnSpc>
              <a:spcBef>
                <a:spcPts val="1100"/>
              </a:spcBef>
              <a:buNone/>
            </a:pPr>
            <a:endParaRPr lang="ru-RU" sz="1000" b="1" i="0" dirty="0">
              <a:solidFill>
                <a:schemeClr val="tx1">
                  <a:lumMod val="65000"/>
                </a:schemeClr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>
          <a:xfrm>
            <a:off x="7589520" y="2713272"/>
            <a:ext cx="2468880" cy="500242"/>
          </a:xfrm>
        </p:spPr>
        <p:txBody>
          <a:bodyPr/>
          <a:lstStyle/>
          <a:p>
            <a:pPr marL="0" indent="0" algn="r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1400" b="1" i="1" dirty="0">
                <a:solidFill>
                  <a:schemeClr val="tx1"/>
                </a:solidFill>
              </a:rPr>
              <a:t>Вопросы защиты прав потребителей</a:t>
            </a:r>
          </a:p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endParaRPr lang="ru-RU" sz="800" b="0" i="0" dirty="0">
              <a:solidFill>
                <a:srgbClr val="74CBC8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76600" y="16880"/>
            <a:ext cx="33909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Консультационный центр для потребителей: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20969" y="636851"/>
            <a:ext cx="34843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Права потребителей, на сегодняшний день, нарушаются </a:t>
            </a:r>
            <a:r>
              <a:rPr lang="ru-RU" sz="1200" dirty="0" smtClean="0"/>
              <a:t>регулярно.</a:t>
            </a:r>
            <a:endParaRPr lang="ru-RU" sz="1200" dirty="0"/>
          </a:p>
          <a:p>
            <a:pPr algn="ctr"/>
            <a:r>
              <a:rPr lang="ru-RU" sz="1200" dirty="0"/>
              <a:t>Чтобы понять как действовать правильно, как защитить свои потребительские права и получить другую полезную информацию, Вы можете обратиться к нам по телефонам «Горячей линии», на наш интернет-сайт или получить необходимую информацию на личном приеме.  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95479" y="2494945"/>
            <a:ext cx="34163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г. Ростов-на-Дону,</a:t>
            </a:r>
          </a:p>
          <a:p>
            <a:pPr algn="ctr"/>
            <a:r>
              <a:rPr lang="ru-RU" sz="1200" b="1" dirty="0" smtClean="0"/>
              <a:t>ул. Селиванова, </a:t>
            </a:r>
            <a:r>
              <a:rPr lang="ru-RU" sz="1200" b="1" dirty="0"/>
              <a:t>д. </a:t>
            </a:r>
            <a:r>
              <a:rPr lang="ru-RU" sz="1200" b="1" dirty="0" smtClean="0"/>
              <a:t>66,</a:t>
            </a:r>
            <a:endParaRPr lang="ru-RU" sz="1200" b="1" dirty="0"/>
          </a:p>
          <a:p>
            <a:pPr algn="ctr"/>
            <a:r>
              <a:rPr lang="ru-RU" sz="1200" b="1" dirty="0"/>
              <a:t>пр. Космонавтов, д. 29</a:t>
            </a:r>
          </a:p>
          <a:p>
            <a:pPr algn="ctr"/>
            <a:r>
              <a:rPr lang="ru-RU" sz="1200" b="1" dirty="0"/>
              <a:t>8 (863) 282-82-63/64</a:t>
            </a:r>
          </a:p>
          <a:p>
            <a:pPr algn="ctr"/>
            <a:r>
              <a:rPr lang="ru-RU" sz="1200" b="1" dirty="0"/>
              <a:t>8 (863) </a:t>
            </a:r>
            <a:r>
              <a:rPr lang="ru-RU" sz="1200" b="1" dirty="0" smtClean="0"/>
              <a:t>235-19-00</a:t>
            </a:r>
            <a:endParaRPr lang="ru-RU" sz="1200" b="1" dirty="0"/>
          </a:p>
          <a:p>
            <a:pPr algn="ctr"/>
            <a:r>
              <a:rPr lang="en-US" sz="1200" b="1" dirty="0"/>
              <a:t>http://www.61rospotrebnadzor.ru</a:t>
            </a:r>
            <a:endParaRPr lang="ru-RU" sz="1200" b="1" dirty="0"/>
          </a:p>
          <a:p>
            <a:pPr algn="ctr"/>
            <a:r>
              <a:rPr lang="ru-RU" sz="1200" dirty="0"/>
              <a:t>раздел «прием обращений»</a:t>
            </a:r>
          </a:p>
          <a:p>
            <a:pPr algn="ctr"/>
            <a:endParaRPr lang="ru-RU" sz="1200" dirty="0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206" y="0"/>
            <a:ext cx="820378" cy="73861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  <a:softEdge rad="3175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AEB43CB-D95B-434D-98BB-9971D21E3526}"/>
              </a:ext>
            </a:extLst>
          </p:cNvPr>
          <p:cNvSpPr txBox="1"/>
          <p:nvPr/>
        </p:nvSpPr>
        <p:spPr>
          <a:xfrm>
            <a:off x="7035128" y="3335856"/>
            <a:ext cx="26978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749808">
              <a:spcBef>
                <a:spcPts val="720"/>
              </a:spcBef>
              <a:defRPr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прав потребителей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туристских услуг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0" y="0"/>
            <a:ext cx="3220720" cy="338554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РЕГУЛИРОВАНИЕ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-12507" y="353899"/>
            <a:ext cx="3271313" cy="74174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 fontAlgn="base"/>
            <a:r>
              <a:rPr lang="ru-RU" sz="1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Внимательное ознакомление с настоящими рекомендациями и их соблюдение позволит значительно снизить риск возникновения проблемных ситуаций при оказании туристских услуг.</a:t>
            </a:r>
          </a:p>
          <a:p>
            <a:pPr algn="just" fontAlgn="base"/>
            <a:r>
              <a:rPr lang="ru-RU" sz="13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</a:t>
            </a:r>
            <a:r>
              <a:rPr lang="ru-RU" sz="1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нормативно-правовыми актами, регулирующими правоотношения в сфере туризма, являются:</a:t>
            </a:r>
          </a:p>
          <a:p>
            <a:pPr algn="just" fontAlgn="base"/>
            <a:r>
              <a:rPr lang="ru-RU" sz="1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Федеральный закон от 24.11.1996 N 132-ФЗ (ред. от 28.12.2016) "Об основах туристской деятельности в Российской Федерации" (с изм. и доп., вступ. в силу с 01.01.2018).</a:t>
            </a:r>
          </a:p>
          <a:p>
            <a:pPr algn="just" fontAlgn="base"/>
            <a:r>
              <a:rPr lang="ru-RU" sz="1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Закон РФ от 07.02.1992 N 2300-1 (ред. от 01.05.2017) "О защите прав потребителей".</a:t>
            </a:r>
          </a:p>
          <a:p>
            <a:pPr algn="just" fontAlgn="base"/>
            <a:r>
              <a:rPr lang="ru-RU" sz="1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Постановление Правительства РФ от 18.07.2007 N 452 (ред. от 10.02.2017) "Об утверждении Правил оказания услуг по реализации туристского продукта».</a:t>
            </a:r>
          </a:p>
          <a:p>
            <a:pPr algn="just" fontAlgn="base"/>
            <a:r>
              <a:rPr lang="ru-RU" sz="1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Постановление Правительства РФ от 09.10.2015 N 1085 "Об утверждении Правил предоставления гостиничных услуг в Российской Федерации».</a:t>
            </a:r>
          </a:p>
          <a:p>
            <a:pPr algn="just" fontAlgn="base"/>
            <a:r>
              <a:rPr lang="ru-RU" sz="1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Приказ Минкультуры России от 11.07.2014 N 1215 "Об утверждении порядка классификации объектов туристской индустрии, включающих гостиницы и иные средства размещения, горнолыжные трассы и пляжи, осуществляемой аккредитованными организациями" (Зарегистрировано в Минюсте России 29.12.2014 N 35473).</a:t>
            </a:r>
          </a:p>
          <a:p>
            <a:pPr algn="just" fontAlgn="base"/>
            <a:r>
              <a:rPr lang="ru-RU" sz="1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3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нормативно-правовые акты</a:t>
            </a:r>
            <a:r>
              <a:rPr lang="ru-RU" sz="13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/>
            <a:endParaRPr lang="ru-RU" sz="136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AutoShape 8" descr="Картинки по запросу российский руб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CD141A02-F04A-467F-BCA1-E7B2A40A47DF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6677317" y="7464623"/>
            <a:ext cx="3390901" cy="307777"/>
          </a:xfrm>
          <a:prstGeom prst="rect">
            <a:avLst/>
          </a:prstGeom>
          <a:solidFill>
            <a:sysClr val="window" lastClr="FFFFFF"/>
          </a:solidFill>
          <a:ln w="2857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ДЛЯ ПРОДАЖИ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58806" y="4163289"/>
            <a:ext cx="3386929" cy="36317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FF0000"/>
                </a:solidFill>
              </a:rPr>
              <a:t>В период проведения чемпионата мира </a:t>
            </a:r>
            <a:r>
              <a:rPr lang="ru-RU" sz="1200" dirty="0" smtClean="0">
                <a:solidFill>
                  <a:srgbClr val="FF0000"/>
                </a:solidFill>
              </a:rPr>
              <a:t>- 2018 </a:t>
            </a:r>
            <a:r>
              <a:rPr lang="ru-RU" sz="1200" dirty="0">
                <a:solidFill>
                  <a:srgbClr val="FF0000"/>
                </a:solidFill>
              </a:rPr>
              <a:t>по футболу</a:t>
            </a:r>
          </a:p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Круглосуточно, </a:t>
            </a:r>
            <a:r>
              <a:rPr lang="ru-RU" sz="1200" dirty="0">
                <a:solidFill>
                  <a:srgbClr val="FF0000"/>
                </a:solidFill>
              </a:rPr>
              <a:t>ежедневно;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8 (928) 169-96-18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8 (918) 554-00-42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8 (863) 294-00-42</a:t>
            </a:r>
          </a:p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Телефон Единого консультационного центра </a:t>
            </a:r>
            <a:r>
              <a:rPr lang="ru-RU" sz="1200" dirty="0" err="1" smtClean="0">
                <a:solidFill>
                  <a:srgbClr val="FF0000"/>
                </a:solidFill>
              </a:rPr>
              <a:t>Роспотребнадзора</a:t>
            </a:r>
            <a:r>
              <a:rPr lang="en-US" sz="1200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8-800-555-49-43</a:t>
            </a:r>
            <a:endParaRPr lang="ru-RU" sz="1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Онлайн консультация на сайте</a:t>
            </a:r>
            <a:r>
              <a:rPr lang="en-US" sz="1200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zpp.rospotrebnadzor.ru</a:t>
            </a:r>
            <a:endParaRPr lang="ru-RU" sz="1200" b="1" dirty="0" smtClean="0">
              <a:solidFill>
                <a:srgbClr val="FF0000"/>
              </a:solidFill>
            </a:endParaRPr>
          </a:p>
          <a:p>
            <a:pPr algn="ctr"/>
            <a:endParaRPr lang="en-US" sz="1400" dirty="0" smtClean="0">
              <a:solidFill>
                <a:srgbClr val="FF0000"/>
              </a:solidFill>
            </a:endParaRPr>
          </a:p>
          <a:p>
            <a:pPr algn="ctr"/>
            <a:endParaRPr lang="en-US" sz="1400" dirty="0" smtClean="0">
              <a:solidFill>
                <a:srgbClr val="FF0000"/>
              </a:solidFill>
            </a:endParaRPr>
          </a:p>
          <a:p>
            <a:pPr algn="ctr"/>
            <a:r>
              <a:rPr lang="ru-RU" sz="1400" dirty="0">
                <a:solidFill>
                  <a:srgbClr val="FF0000"/>
                </a:solidFill>
              </a:rPr>
              <a:t>Ежедневно </a:t>
            </a:r>
          </a:p>
          <a:p>
            <a:pPr algn="ctr"/>
            <a:r>
              <a:rPr lang="ru-RU" sz="1400" dirty="0">
                <a:solidFill>
                  <a:srgbClr val="FF0000"/>
                </a:solidFill>
              </a:rPr>
              <a:t>ПН-ПТ 09.00-20.00,</a:t>
            </a:r>
          </a:p>
          <a:p>
            <a:pPr algn="ctr"/>
            <a:r>
              <a:rPr lang="ru-RU" sz="1400" dirty="0">
                <a:solidFill>
                  <a:srgbClr val="FF0000"/>
                </a:solidFill>
              </a:rPr>
              <a:t>СБ-ВС 10.00-15.00</a:t>
            </a:r>
          </a:p>
          <a:p>
            <a:pPr algn="ctr"/>
            <a:endParaRPr lang="en-US" sz="1400" dirty="0">
              <a:solidFill>
                <a:srgbClr val="FF0000"/>
              </a:solidFill>
            </a:endParaRPr>
          </a:p>
          <a:p>
            <a:pPr algn="ctr"/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61935" y="3853362"/>
            <a:ext cx="3397046" cy="307777"/>
          </a:xfrm>
          <a:prstGeom prst="rect">
            <a:avLst/>
          </a:prstGeom>
          <a:gradFill flip="none" rotWithShape="1">
            <a:gsLst>
              <a:gs pos="44000">
                <a:schemeClr val="accent4">
                  <a:lumMod val="89000"/>
                </a:schemeClr>
              </a:gs>
              <a:gs pos="59000">
                <a:schemeClr val="accent4">
                  <a:lumMod val="89000"/>
                  <a:alpha val="86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«Горячая линия»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290388" y="6247276"/>
            <a:ext cx="3376817" cy="307777"/>
          </a:xfrm>
          <a:prstGeom prst="rect">
            <a:avLst/>
          </a:prstGeom>
          <a:solidFill>
            <a:schemeClr val="accent4">
              <a:lumMod val="75000"/>
              <a:alpha val="87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Личный прием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714020" y="7502664"/>
            <a:ext cx="24765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/>
              <a:t>Ростов-на-Дону </a:t>
            </a:r>
            <a:r>
              <a:rPr lang="ru-RU" sz="1300" dirty="0" smtClean="0"/>
              <a:t>2018г</a:t>
            </a:r>
            <a:r>
              <a:rPr lang="ru-RU" sz="1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398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3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2BF4B29-CB7A-4E25-955A-A1C3BAB41726}"/>
              </a:ext>
            </a:extLst>
          </p:cNvPr>
          <p:cNvSpPr/>
          <p:nvPr/>
        </p:nvSpPr>
        <p:spPr>
          <a:xfrm>
            <a:off x="-18904" y="278458"/>
            <a:ext cx="3406220" cy="4555093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действующим законодательством Российской Федерации необходимая и достоверная информация представляется сотрудником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туристической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фирмы при заключении договора о реализации туристского продукта.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 ознакомиться: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 условиями договора,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со сроками и порядком внесения оплаты,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со сроками представления необходимых документов,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 описанием потребительских свойств туристского продукта, характеристиками перевозки и размещения, условиями страхования,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 программой пребывания,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 иной информацией, отраженной в условиях договора о реализации туристского продукта и сопроводительных документах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заключении договора о реализации туристского продукта следует уточнить у сотрудника туристической фирмы: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порядок и сроки получения перевозочных документов.</a:t>
            </a:r>
          </a:p>
          <a:p>
            <a:pPr fontAlgn="base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время прибытия в аэропорт, на железнодорожный вокзал или к отправлению автобуса,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иные условия перевозки,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условия страхования (медицинского страхования, страхования «от невыезда»), размер страхового покрытия, порядок действий при наступлении страхового случая.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характеристики и особенности средства размещения (гостиницы, отеля), время заселения в отель и время освобождения номеров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7BE5C2E-D22B-43E5-9196-14C6B6A2B477}"/>
              </a:ext>
            </a:extLst>
          </p:cNvPr>
          <p:cNvSpPr/>
          <p:nvPr/>
        </p:nvSpPr>
        <p:spPr>
          <a:xfrm>
            <a:off x="3392059" y="1607850"/>
            <a:ext cx="3406698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319D16B-B3F3-4910-B67B-AF5DB1661212}"/>
              </a:ext>
            </a:extLst>
          </p:cNvPr>
          <p:cNvSpPr/>
          <p:nvPr/>
        </p:nvSpPr>
        <p:spPr>
          <a:xfrm>
            <a:off x="-18904" y="200055"/>
            <a:ext cx="33076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15110" y="0"/>
            <a:ext cx="3356198" cy="307777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itchFamily="18" charset="0"/>
              </a:rPr>
              <a:t>ПОДГОТОВКА К ПОЕЗДКЕ</a:t>
            </a:r>
            <a:endParaRPr lang="ru-RU" sz="14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3" name="AutoShape 2" descr="Картинки по запросу микрозай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6814763" y="3784410"/>
            <a:ext cx="3236946" cy="307777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itchFamily="18" charset="0"/>
              </a:rPr>
              <a:t>ПРЕДЪЯВЛЕНИЕ ПРЕТЕНЗИЙ</a:t>
            </a:r>
            <a:endParaRPr lang="ru-RU" sz="14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70772358-492D-47B6-9D58-9236936B30A2}"/>
              </a:ext>
            </a:extLst>
          </p:cNvPr>
          <p:cNvSpPr/>
          <p:nvPr/>
        </p:nvSpPr>
        <p:spPr>
          <a:xfrm>
            <a:off x="6781799" y="4100840"/>
            <a:ext cx="3286225" cy="3656450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ru-RU" sz="1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Претензии по качеству услуг предъявляются туроператору в течение 20 дней после окончания срока действия договора и подлежат рассмотрению в течение 10 дней. При наличии недостатков в оказываемых услугах рекомендуется собрать максимальное количество документов в подтверждение </a:t>
            </a:r>
            <a:r>
              <a:rPr lang="ru-RU" sz="11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своих требований</a:t>
            </a:r>
            <a:r>
              <a:rPr lang="en-US" sz="11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1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sz="11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1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Фотографии</a:t>
            </a:r>
            <a:r>
              <a:rPr lang="ru-RU" sz="1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заявления с отметками об их принятии,</a:t>
            </a:r>
            <a:br>
              <a:rPr lang="ru-RU" sz="114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2)Акты</a:t>
            </a:r>
            <a:r>
              <a:rPr lang="ru-RU" sz="1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подписанных туристами и (или) представителями принимающей стороны</a:t>
            </a:r>
            <a:r>
              <a:rPr lang="ru-RU" sz="11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14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1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«Об основах туристской деятельности в Российской Федерации» предусматривает обязательное наличие финансового обеспечения у туроператоров. </a:t>
            </a:r>
            <a:r>
              <a:rPr lang="ru-RU" sz="11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неисполнения туроператором своих обязательств, турист вправе обратиться к организации, предоставившей финансовое обеспечение (страховщику или гаранту) с требованием о выплате страхового возмещения</a:t>
            </a:r>
            <a:r>
              <a:rPr lang="ru-RU" sz="11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962" y="-5119"/>
            <a:ext cx="3370838" cy="1612969"/>
          </a:xfrm>
          <a:prstGeom prst="rect">
            <a:avLst/>
          </a:prstGeom>
        </p:spPr>
      </p:pic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-23648" y="4741137"/>
            <a:ext cx="3394955" cy="307777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itchFamily="18" charset="0"/>
              </a:rPr>
              <a:t>СОДЕРЖАНИЕ ДОГОВОРА</a:t>
            </a:r>
            <a:endParaRPr lang="ru-RU" sz="14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F2BF4B29-CB7A-4E25-955A-A1C3BAB41726}"/>
              </a:ext>
            </a:extLst>
          </p:cNvPr>
          <p:cNvSpPr/>
          <p:nvPr/>
        </p:nvSpPr>
        <p:spPr>
          <a:xfrm>
            <a:off x="-14161" y="5073495"/>
            <a:ext cx="3406220" cy="2708434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ст. 10, 10.1 Закона № 132-ФЗ, п. 14(2) Правил оказания услуг по реализации туристского продукта, утвержденных Постановлением Правительства РФ от 18.07.2007 № 452 (далее Правила), договор о реализации туристского продукта должен содержать следующие условия: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 продавце туристского продукта (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турагенте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туроператоре), в том числе наименование, ОГРН, ИНН/КПП, адрес (место нахождения), почтовый адрес, банковские реквизиты;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о туроператоре, в том числе адрес (место нахождения), почтовый адрес, реестровый номер;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 размере финансового обеспечения туроператора, сведения о договоре страхования ответственности туроператора и (или) банковской гарантии и сведения об организации, предоставившей финансовое обеспечение. Если организаций, предоставивших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туроператору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70772358-492D-47B6-9D58-9236936B30A2}"/>
              </a:ext>
            </a:extLst>
          </p:cNvPr>
          <p:cNvSpPr/>
          <p:nvPr/>
        </p:nvSpPr>
        <p:spPr>
          <a:xfrm>
            <a:off x="3382139" y="1847794"/>
            <a:ext cx="3403801" cy="4862870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обеспечение, несколько, должны быть указаны раздельно сведения о размерах страховых сумм или банковских гарантий по договорам, заключенным с каждой из этих организаций;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о туристе (покупателе), включая сведения, необходимые для оформления туристского продукта (путевки);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об общей цене туристского продукта (путевки) в рублях и порядке ее уплаты;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о туристском продукте (путевке), включая сведения о программе пребывания, маршруте и условиях путешествия (условия проживания, питания, наличие экскурсовода и т.д.);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о продолжительности путешествия, включая дату его начала и окончания;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о порядке сопровождения туристов, включая встречи и проводы;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о правах, обязанностях и ответственности сторон;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о порядке изменения и расторжения договора, урегулирования споров или возмещения убытков;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11) о порядке и сроках предъявления туристом претензий;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12) о порядке и сроках предъявления туристом требований о выплате по договору страхования ответственности туроператора или по банковской гарантии;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13) о порядке и сроках предъявления туристом требований о возмещении реального ущерба за счет фонда персональной ответственности туроператора;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14) условия выдачи туристу электронного билета, документа о бронировании места в гостинице или ином месте размещения.</a:t>
            </a:r>
          </a:p>
          <a:p>
            <a:pPr algn="just" fontAlgn="base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3395594" y="6592827"/>
            <a:ext cx="3403161" cy="461665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itchFamily="18" charset="0"/>
              </a:rPr>
              <a:t>ПРАВА ТУРИСТА ПРИ ОКАЗАНИИ УСЛУГ НЕНАДЛЕЖАЩЕГО КАЧЕСТВА</a:t>
            </a:r>
            <a:endParaRPr lang="ru-RU" sz="12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70772358-492D-47B6-9D58-9236936B30A2}"/>
              </a:ext>
            </a:extLst>
          </p:cNvPr>
          <p:cNvSpPr/>
          <p:nvPr/>
        </p:nvSpPr>
        <p:spPr>
          <a:xfrm>
            <a:off x="3390900" y="7049404"/>
            <a:ext cx="3402214" cy="707886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ст. 6 Закона РФ «Об основах туристической деятельности в Российской Федерации» от 24.11.1996г. № 123-ФЗ турист имеет право на возмещение убытков и компенсацию морального вреда в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70772358-492D-47B6-9D58-9236936B30A2}"/>
              </a:ext>
            </a:extLst>
          </p:cNvPr>
          <p:cNvSpPr/>
          <p:nvPr/>
        </p:nvSpPr>
        <p:spPr>
          <a:xfrm>
            <a:off x="6790081" y="-13585"/>
            <a:ext cx="3277944" cy="378565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невыполнения условий договора о реализации туристского продукта туроператором или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турагентом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РФ «О защите прав потребителей» в отношениях между туристом и туристической фирмой, предусматривает право потребителя, которому была оказана услуга с недостатками потребовать по своему выбору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AutoNum type="arabicPeriod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безвозмездного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устранения недостатков оказанной услуги. В данных отношениях устранения недостатков можно потребовать лишь при оказании туристической услуги, однако турист редко может рассчитывать на удовлетворение такого требования находясь в другом городе или другой стране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расходов по устранению недостатков услуги третьими лицами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повторного безвозмездного оказания услуги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расторжения договора об оказании услуги (при наличии существенных недостатков услуги или иных существенных отступлений от условий договора либо при нарушении туристической фирмой сроков удовлетворения требования о безвозмездном устранении недостатков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AutoNum type="arabicPeriod"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этого потребовать компенсации морального вреда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54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ochure_Blueglass_Trifold_TP103417195.potx" id="{B88E9366-3522-4E26-B062-233ACD5D0D11}" vid="{CADBFB46-510C-461D-8030-381CE1CEAAA4}"/>
    </a:ext>
  </a:extLst>
</a:theme>
</file>

<file path=ppt/theme/theme2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1B58DB-4786-47F4-9D10-169C634413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Бизнес-буклет</Template>
  <TotalTime>4188</TotalTime>
  <Words>944</Words>
  <Application>Microsoft Office PowerPoint</Application>
  <PresentationFormat>Произвольный</PresentationFormat>
  <Paragraphs>85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Verdana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Артем Конукоев</dc:creator>
  <cp:keywords/>
  <cp:lastModifiedBy>Артем Конукоев</cp:lastModifiedBy>
  <cp:revision>118</cp:revision>
  <cp:lastPrinted>2018-05-03T09:05:02Z</cp:lastPrinted>
  <dcterms:created xsi:type="dcterms:W3CDTF">2017-10-20T08:50:02Z</dcterms:created>
  <dcterms:modified xsi:type="dcterms:W3CDTF">2018-05-30T08:07:35Z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TC034171969991</vt:lpwstr>
  </property>
</Properties>
</file>